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Source Sans Pro Light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Montserrat Light"/>
      <p:regular r:id="rId46"/>
      <p:bold r:id="rId47"/>
      <p:italic r:id="rId48"/>
      <p:boldItalic r:id="rId49"/>
    </p:embeddedFont>
    <p:embeddedFont>
      <p:font typeface="Montserrat ExtraLight"/>
      <p:regular r:id="rId50"/>
      <p:bold r:id="rId51"/>
      <p:italic r:id="rId52"/>
      <p:boldItalic r:id="rId53"/>
    </p:embeddedFont>
    <p:embeddedFont>
      <p:font typeface="Montserrat ExtraBold"/>
      <p:bold r:id="rId54"/>
      <p:boldItalic r:id="rId55"/>
    </p:embeddedFont>
    <p:embeddedFont>
      <p:font typeface="Source Sans Pr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Light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SourceSansProLight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MontserratLight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ontserratLight-italic.fntdata"/><Relationship Id="rId47" Type="http://schemas.openxmlformats.org/officeDocument/2006/relationships/font" Target="fonts/MontserratLight-bold.fntdata"/><Relationship Id="rId49" Type="http://schemas.openxmlformats.org/officeDocument/2006/relationships/font" Target="fonts/Montserrat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SourceSansProLight-bold.fntdata"/><Relationship Id="rId38" Type="http://schemas.openxmlformats.org/officeDocument/2006/relationships/font" Target="fonts/SourceSansProLigh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ExtraLight-bold.fntdata"/><Relationship Id="rId50" Type="http://schemas.openxmlformats.org/officeDocument/2006/relationships/font" Target="fonts/MontserratExtraLight-regular.fntdata"/><Relationship Id="rId53" Type="http://schemas.openxmlformats.org/officeDocument/2006/relationships/font" Target="fonts/MontserratExtraLight-boldItalic.fntdata"/><Relationship Id="rId52" Type="http://schemas.openxmlformats.org/officeDocument/2006/relationships/font" Target="fonts/MontserratExtraLight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ExtraBold-boldItalic.fntdata"/><Relationship Id="rId10" Type="http://schemas.openxmlformats.org/officeDocument/2006/relationships/slide" Target="slides/slide4.xml"/><Relationship Id="rId54" Type="http://schemas.openxmlformats.org/officeDocument/2006/relationships/font" Target="fonts/MontserratExtraBold-bold.fntdata"/><Relationship Id="rId13" Type="http://schemas.openxmlformats.org/officeDocument/2006/relationships/slide" Target="slides/slide7.xml"/><Relationship Id="rId57" Type="http://schemas.openxmlformats.org/officeDocument/2006/relationships/font" Target="fonts/SourceSansPro-bold.fntdata"/><Relationship Id="rId12" Type="http://schemas.openxmlformats.org/officeDocument/2006/relationships/slide" Target="slides/slide6.xml"/><Relationship Id="rId56" Type="http://schemas.openxmlformats.org/officeDocument/2006/relationships/font" Target="fonts/SourceSansPro-regular.fntdata"/><Relationship Id="rId15" Type="http://schemas.openxmlformats.org/officeDocument/2006/relationships/slide" Target="slides/slide9.xml"/><Relationship Id="rId59" Type="http://schemas.openxmlformats.org/officeDocument/2006/relationships/font" Target="fonts/SourceSansPro-boldItalic.fntdata"/><Relationship Id="rId14" Type="http://schemas.openxmlformats.org/officeDocument/2006/relationships/slide" Target="slides/slide8.xml"/><Relationship Id="rId58" Type="http://schemas.openxmlformats.org/officeDocument/2006/relationships/font" Target="fonts/SourceSansPr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dad55910c_0_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4dad55910c_0_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4dad55910c_0_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4dad55910c_0_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4e06f38c_0_34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4c4e06f38c_0_34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4c4e06f38c_0_34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4c4e06f38c_0_34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c4e06f38c_0_57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4c4e06f38c_0_57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4c4e06f38c_0_57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4c4e06f38c_0_57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c4e06f38c_0_8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4c4e06f38c_0_8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4c4e06f38c_0_8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4c4e06f38c_0_8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e85ccb5f7_0_15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4e85ccb5f7_0_15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4e85ccb5f7_0_15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4e85ccb5f7_0_15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e6a43e1fe_0_8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4e6a43e1fe_0_8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4e6a43e1fe_0_8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4e6a43e1fe_0_8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c4e06f38c_0_10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4c4e06f38c_0_10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4c4e06f38c_0_10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349" name="Google Shape;349;g4c4e06f38c_0_10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25" lIns="81425" spcFirstLastPara="1" rIns="81425" wrap="square" tIns="8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c4e06f38c_0_115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4c4e06f38c_0_115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4c4e06f38c_0_115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4c4e06f38c_0_115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4e06f38c_0_126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4c4e06f38c_0_126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4c4e06f38c_0_126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4c4e06f38c_0_126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c4e06f38c_0_148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4c4e06f38c_0_148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4c4e06f38c_0_148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4c4e06f38c_0_148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c4e06f38c_0_159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4c4e06f38c_0_159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4c4e06f38c_0_159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/>
          </a:p>
        </p:txBody>
      </p:sp>
      <p:sp>
        <p:nvSpPr>
          <p:cNvPr id="404" name="Google Shape;404;g4c4e06f38c_0_159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e2ab89190_0_36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4e2ab89190_0_36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4e2ab89190_0_36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4e2ab89190_0_36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caa8d9544_0_4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4caa8d9544_0_4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4caa8d9544_0_4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4caa8d9544_0_4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e2dfe2ebe_0_34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4e2dfe2ebe_0_34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4e2dfe2ebe_0_34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4e2dfe2ebe_0_34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4409ac41ef670da_23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54409ac41ef670da_23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54409ac41ef670da_23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54409ac41ef670da_23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e2ab89190_0_16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4e2ab89190_0_16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4e2ab89190_0_16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4e2ab89190_0_16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4e2ab89190_0_51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4e2ab89190_0_51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4e2ab89190_0_51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4e2ab89190_0_51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e2dfe2ebe_0_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4e2dfe2ebe_0_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4e2dfe2ebe_0_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4e2dfe2ebe_0_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e2ab89190_0_69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4e2ab89190_0_69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4e2ab89190_0_69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4e2ab89190_0_69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4e2bdf5846_0_2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4e2bdf5846_0_2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4e2bdf5846_0_2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4e2bdf5846_0_2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4e06f38c_0_17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4c4e06f38c_0_17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4c4e06f38c_0_17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4c4e06f38c_0_17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e265b95c_0_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4de265b95c_0_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4de265b95c_0_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4de265b95c_0_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c4e06f38c_0_10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4c4e06f38c_0_10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4c4e06f38c_0_10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4c4e06f38c_0_10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f67ab07ae_0_4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4f67ab07ae_0_4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4f67ab07ae_0_4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4f67ab07ae_0_4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aa0e4c0f_0_4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4daa0e4c0f_0_4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4daa0e4c0f_0_4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4daa0e4c0f_0_4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c4e06f38c_0_22:notes"/>
          <p:cNvSpPr/>
          <p:nvPr/>
        </p:nvSpPr>
        <p:spPr>
          <a:xfrm>
            <a:off x="1003785" y="695135"/>
            <a:ext cx="4848900" cy="3428100"/>
          </a:xfrm>
          <a:prstGeom prst="rect">
            <a:avLst/>
          </a:prstGeom>
          <a:solidFill>
            <a:srgbClr val="FFFFFF"/>
          </a:solidFill>
          <a:ln cap="rnd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4c4e06f38c_0_22:notes"/>
          <p:cNvSpPr txBox="1"/>
          <p:nvPr/>
        </p:nvSpPr>
        <p:spPr>
          <a:xfrm>
            <a:off x="685512" y="4343235"/>
            <a:ext cx="54870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725" lIns="81500" spcFirstLastPara="1" rIns="81500" wrap="square" tIns="40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4c4e06f38c_0_22:notes"/>
          <p:cNvSpPr txBox="1"/>
          <p:nvPr>
            <p:ph idx="1" type="body"/>
          </p:nvPr>
        </p:nvSpPr>
        <p:spPr>
          <a:xfrm>
            <a:off x="685512" y="4343235"/>
            <a:ext cx="54855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500" lIns="81500" spcFirstLastPara="1" rIns="81500" wrap="square" tIns="815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4c4e06f38c_0_22:notes"/>
          <p:cNvSpPr/>
          <p:nvPr>
            <p:ph idx="2" type="sldImg"/>
          </p:nvPr>
        </p:nvSpPr>
        <p:spPr>
          <a:xfrm>
            <a:off x="195823" y="695135"/>
            <a:ext cx="6463500" cy="342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estándar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457200" y="961875"/>
            <a:ext cx="8229600" cy="3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○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■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title"/>
          </p:nvPr>
        </p:nvSpPr>
        <p:spPr>
          <a:xfrm>
            <a:off x="311700" y="214975"/>
            <a:ext cx="8520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311700" y="1152475"/>
            <a:ext cx="85206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311700" y="214975"/>
            <a:ext cx="8520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311700" y="214975"/>
            <a:ext cx="8520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00" y="555600"/>
            <a:ext cx="2808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311700" y="1389600"/>
            <a:ext cx="40524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14975"/>
            <a:ext cx="85206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F"/>
              </a:buClr>
              <a:buSzPts val="3200"/>
              <a:buFont typeface="Montserrat"/>
              <a:buNone/>
              <a:defRPr b="1" i="0" sz="3200" u="none" cap="none" strike="noStrike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27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800"/>
              <a:buFont typeface="Source Sans Pro Light"/>
              <a:buChar char="●"/>
              <a:defRPr b="0" i="0" sz="18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○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■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●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○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■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●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○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3435"/>
              </a:buClr>
              <a:buSzPts val="1400"/>
              <a:buFont typeface="Source Sans Pro Light"/>
              <a:buChar char="■"/>
              <a:defRPr b="0" i="0" sz="14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3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9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42.png"/><Relationship Id="rId7" Type="http://schemas.openxmlformats.org/officeDocument/2006/relationships/image" Target="../media/image51.png"/><Relationship Id="rId8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1.png"/><Relationship Id="rId6" Type="http://schemas.openxmlformats.org/officeDocument/2006/relationships/hyperlink" Target="https://www.edureka.co/blog/selenium-grid-tutoria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6.gif"/><Relationship Id="rId6" Type="http://schemas.openxmlformats.org/officeDocument/2006/relationships/hyperlink" Target="https://drive.google.com/file/d/1RfnqBtbfrG4-vw4Ty24qAXGdula-HbJ-/view?usp=shar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0.gif"/><Relationship Id="rId6" Type="http://schemas.openxmlformats.org/officeDocument/2006/relationships/hyperlink" Target="https://drive.google.com/file/d/1yXwzMa7_iayDStqfabWDC808Nz_9lNc3/view?usp=sharing" TargetMode="External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9.png"/><Relationship Id="rId9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hyperlink" Target="https://drive.google.com/file/d/19Nan2AICkSux8PVzNiWA_aRZThNPb729/view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6" Type="http://schemas.openxmlformats.org/officeDocument/2006/relationships/image" Target="../media/image50.png"/><Relationship Id="rId7" Type="http://schemas.openxmlformats.org/officeDocument/2006/relationships/hyperlink" Target="https://drive.google.com/file/d/1Zc7clZHWs8dfex-U8d-O-Irsez3Fnb1K/view?usp=sharing" TargetMode="External"/><Relationship Id="rId8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37.png"/><Relationship Id="rId6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hyperlink" Target="https://hackernoon.com/react-app-powered-with-selenium-2562dab0a7bb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hyperlink" Target="https://www.flourishconf.com/2012/speaker_details.php?id=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/>
          <p:nvPr/>
        </p:nvSpPr>
        <p:spPr>
          <a:xfrm>
            <a:off x="1847850" y="2862300"/>
            <a:ext cx="5448300" cy="2431800"/>
          </a:xfrm>
          <a:prstGeom prst="round2DiagRect">
            <a:avLst>
              <a:gd fmla="val 504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7"/>
          <p:cNvSpPr txBox="1"/>
          <p:nvPr>
            <p:ph idx="1" type="subTitle"/>
          </p:nvPr>
        </p:nvSpPr>
        <p:spPr>
          <a:xfrm>
            <a:off x="2068800" y="3165725"/>
            <a:ext cx="50064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25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i="0" sz="25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" name="Google Shape;104;p27"/>
          <p:cNvSpPr txBox="1"/>
          <p:nvPr>
            <p:ph idx="1" type="subTitle"/>
          </p:nvPr>
        </p:nvSpPr>
        <p:spPr>
          <a:xfrm>
            <a:off x="2117075" y="4253138"/>
            <a:ext cx="3059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b="1" i="0" lang="es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201</a:t>
            </a:r>
            <a:r>
              <a:rPr b="1" lang="es"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endParaRPr b="1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2117075" y="3893300"/>
            <a:ext cx="47076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6" name="Google Shape;10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8138" y="1841250"/>
            <a:ext cx="2045925" cy="8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000">
            <a:off x="7088128" y="2878902"/>
            <a:ext cx="167601" cy="26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2" name="Google Shape;242;p36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Ejemplo 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Selenium IDE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6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4076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175" y="1072800"/>
            <a:ext cx="6845645" cy="38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Selenium Web Driver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7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1790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37"/>
          <p:cNvGrpSpPr/>
          <p:nvPr/>
        </p:nvGrpSpPr>
        <p:grpSpPr>
          <a:xfrm>
            <a:off x="1398000" y="1934963"/>
            <a:ext cx="1476900" cy="1777563"/>
            <a:chOff x="1398000" y="1934963"/>
            <a:chExt cx="1476900" cy="1777563"/>
          </a:xfrm>
        </p:grpSpPr>
        <p:pic>
          <p:nvPicPr>
            <p:cNvPr id="257" name="Google Shape;257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82950" y="1934963"/>
              <a:ext cx="1273575" cy="127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7"/>
            <p:cNvSpPr txBox="1"/>
            <p:nvPr/>
          </p:nvSpPr>
          <p:spPr>
            <a:xfrm>
              <a:off x="1398000" y="3284725"/>
              <a:ext cx="14769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Test Script</a:t>
              </a:r>
              <a:endParaRPr b="1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59" name="Google Shape;259;p37"/>
          <p:cNvGrpSpPr/>
          <p:nvPr/>
        </p:nvGrpSpPr>
        <p:grpSpPr>
          <a:xfrm>
            <a:off x="5888545" y="1866100"/>
            <a:ext cx="2332480" cy="1831750"/>
            <a:chOff x="5888545" y="1866100"/>
            <a:chExt cx="2332480" cy="1831750"/>
          </a:xfrm>
        </p:grpSpPr>
        <p:pic>
          <p:nvPicPr>
            <p:cNvPr id="260" name="Google Shape;26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4475" y="1866100"/>
              <a:ext cx="1358550" cy="135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8545" y="2286678"/>
              <a:ext cx="329536" cy="524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7"/>
            <p:cNvSpPr txBox="1"/>
            <p:nvPr/>
          </p:nvSpPr>
          <p:spPr>
            <a:xfrm>
              <a:off x="6575525" y="3270050"/>
              <a:ext cx="16455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Navegador</a:t>
              </a:r>
              <a:endParaRPr b="1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263" name="Google Shape;263;p37"/>
          <p:cNvGrpSpPr/>
          <p:nvPr/>
        </p:nvGrpSpPr>
        <p:grpSpPr>
          <a:xfrm>
            <a:off x="3266707" y="1814097"/>
            <a:ext cx="2122093" cy="1898428"/>
            <a:chOff x="3266707" y="1814097"/>
            <a:chExt cx="2122093" cy="1898428"/>
          </a:xfrm>
        </p:grpSpPr>
        <p:pic>
          <p:nvPicPr>
            <p:cNvPr id="264" name="Google Shape;26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66707" y="2286678"/>
              <a:ext cx="329536" cy="524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37"/>
            <p:cNvSpPr txBox="1"/>
            <p:nvPr/>
          </p:nvSpPr>
          <p:spPr>
            <a:xfrm>
              <a:off x="3884300" y="3284725"/>
              <a:ext cx="15045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Web Driver</a:t>
              </a:r>
              <a:endParaRPr b="1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266" name="Google Shape;266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68200" y="1814097"/>
              <a:ext cx="1360000" cy="13182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Test Script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39692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849" y="3116000"/>
            <a:ext cx="1288200" cy="128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200" y="1295425"/>
            <a:ext cx="1513174" cy="151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875" y="1432600"/>
            <a:ext cx="1220844" cy="1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1" y="1407924"/>
            <a:ext cx="1288200" cy="12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 rotWithShape="1">
          <a:blip r:embed="rId9">
            <a:alphaModFix/>
          </a:blip>
          <a:srcRect b="5546" l="8873" r="8733" t="3972"/>
          <a:stretch/>
        </p:blipFill>
        <p:spPr>
          <a:xfrm>
            <a:off x="6546800" y="1182925"/>
            <a:ext cx="1377842" cy="15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3475" y="3281286"/>
            <a:ext cx="1722250" cy="11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2900" y="3262150"/>
            <a:ext cx="1220851" cy="12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Navegadores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9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45026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9"/>
          <p:cNvGrpSpPr/>
          <p:nvPr/>
        </p:nvGrpSpPr>
        <p:grpSpPr>
          <a:xfrm>
            <a:off x="1864350" y="1079813"/>
            <a:ext cx="1597200" cy="1601750"/>
            <a:chOff x="1864350" y="1079813"/>
            <a:chExt cx="1597200" cy="1601750"/>
          </a:xfrm>
        </p:grpSpPr>
        <p:pic>
          <p:nvPicPr>
            <p:cNvPr id="295" name="Google Shape;295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4712" y="1079813"/>
              <a:ext cx="1189676" cy="1189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39"/>
            <p:cNvSpPr txBox="1"/>
            <p:nvPr/>
          </p:nvSpPr>
          <p:spPr>
            <a:xfrm>
              <a:off x="1864350" y="2253763"/>
              <a:ext cx="15972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Google Chrome</a:t>
              </a:r>
              <a:endParaRPr/>
            </a:p>
          </p:txBody>
        </p:sp>
      </p:grpSp>
      <p:grpSp>
        <p:nvGrpSpPr>
          <p:cNvPr id="297" name="Google Shape;297;p39"/>
          <p:cNvGrpSpPr/>
          <p:nvPr/>
        </p:nvGrpSpPr>
        <p:grpSpPr>
          <a:xfrm>
            <a:off x="4068275" y="1025450"/>
            <a:ext cx="1597200" cy="1674875"/>
            <a:chOff x="4068275" y="1025450"/>
            <a:chExt cx="1597200" cy="1674875"/>
          </a:xfrm>
        </p:grpSpPr>
        <p:pic>
          <p:nvPicPr>
            <p:cNvPr id="298" name="Google Shape;298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64300" y="1025450"/>
              <a:ext cx="1189675" cy="122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39"/>
            <p:cNvSpPr txBox="1"/>
            <p:nvPr/>
          </p:nvSpPr>
          <p:spPr>
            <a:xfrm>
              <a:off x="4068275" y="2272525"/>
              <a:ext cx="15972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Firefox</a:t>
              </a:r>
              <a:endParaRPr/>
            </a:p>
          </p:txBody>
        </p:sp>
      </p:grpSp>
      <p:grpSp>
        <p:nvGrpSpPr>
          <p:cNvPr id="300" name="Google Shape;300;p39"/>
          <p:cNvGrpSpPr/>
          <p:nvPr/>
        </p:nvGrpSpPr>
        <p:grpSpPr>
          <a:xfrm>
            <a:off x="6189700" y="912523"/>
            <a:ext cx="1597200" cy="1769052"/>
            <a:chOff x="6189700" y="912523"/>
            <a:chExt cx="1597200" cy="1769052"/>
          </a:xfrm>
        </p:grpSpPr>
        <p:pic>
          <p:nvPicPr>
            <p:cNvPr id="301" name="Google Shape;301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56737" y="912523"/>
              <a:ext cx="1463175" cy="1341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39"/>
            <p:cNvSpPr txBox="1"/>
            <p:nvPr/>
          </p:nvSpPr>
          <p:spPr>
            <a:xfrm>
              <a:off x="6189700" y="2253775"/>
              <a:ext cx="15972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Internet Explorer</a:t>
              </a:r>
              <a:endParaRPr/>
            </a:p>
          </p:txBody>
        </p:sp>
      </p:grpSp>
      <p:grpSp>
        <p:nvGrpSpPr>
          <p:cNvPr id="303" name="Google Shape;303;p39"/>
          <p:cNvGrpSpPr/>
          <p:nvPr/>
        </p:nvGrpSpPr>
        <p:grpSpPr>
          <a:xfrm>
            <a:off x="1830950" y="3114050"/>
            <a:ext cx="1597200" cy="1626712"/>
            <a:chOff x="1830950" y="3114050"/>
            <a:chExt cx="1597200" cy="1626712"/>
          </a:xfrm>
        </p:grpSpPr>
        <p:pic>
          <p:nvPicPr>
            <p:cNvPr id="304" name="Google Shape;304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90550" y="3114050"/>
              <a:ext cx="1228325" cy="1228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9"/>
            <p:cNvSpPr txBox="1"/>
            <p:nvPr/>
          </p:nvSpPr>
          <p:spPr>
            <a:xfrm>
              <a:off x="1830950" y="4312963"/>
              <a:ext cx="15972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Opera</a:t>
              </a:r>
              <a:endParaRPr/>
            </a:p>
          </p:txBody>
        </p:sp>
      </p:grpSp>
      <p:grpSp>
        <p:nvGrpSpPr>
          <p:cNvPr id="306" name="Google Shape;306;p39"/>
          <p:cNvGrpSpPr/>
          <p:nvPr/>
        </p:nvGrpSpPr>
        <p:grpSpPr>
          <a:xfrm>
            <a:off x="4060525" y="3047225"/>
            <a:ext cx="1597200" cy="1693538"/>
            <a:chOff x="4060525" y="3047225"/>
            <a:chExt cx="1597200" cy="1693538"/>
          </a:xfrm>
        </p:grpSpPr>
        <p:pic>
          <p:nvPicPr>
            <p:cNvPr id="307" name="Google Shape;307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02425" y="3047225"/>
              <a:ext cx="1328916" cy="1323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9"/>
            <p:cNvSpPr txBox="1"/>
            <p:nvPr/>
          </p:nvSpPr>
          <p:spPr>
            <a:xfrm>
              <a:off x="4060525" y="4312963"/>
              <a:ext cx="15972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Safari</a:t>
              </a:r>
              <a:endParaRPr/>
            </a:p>
          </p:txBody>
        </p:sp>
      </p:grpSp>
      <p:grpSp>
        <p:nvGrpSpPr>
          <p:cNvPr id="309" name="Google Shape;309;p39"/>
          <p:cNvGrpSpPr/>
          <p:nvPr/>
        </p:nvGrpSpPr>
        <p:grpSpPr>
          <a:xfrm>
            <a:off x="6290100" y="3114087"/>
            <a:ext cx="1597200" cy="1626676"/>
            <a:chOff x="6290100" y="3114087"/>
            <a:chExt cx="1597200" cy="1626676"/>
          </a:xfrm>
        </p:grpSpPr>
        <p:pic>
          <p:nvPicPr>
            <p:cNvPr id="310" name="Google Shape;310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31925" y="3114087"/>
              <a:ext cx="1112766" cy="118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9"/>
            <p:cNvSpPr txBox="1"/>
            <p:nvPr/>
          </p:nvSpPr>
          <p:spPr>
            <a:xfrm>
              <a:off x="6290100" y="4312963"/>
              <a:ext cx="15972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800">
                  <a:solidFill>
                    <a:srgbClr val="3E3E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Microsoft Edge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Localización de Elementos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40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21" name="Google Shape;32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3220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40"/>
          <p:cNvGrpSpPr/>
          <p:nvPr/>
        </p:nvGrpSpPr>
        <p:grpSpPr>
          <a:xfrm>
            <a:off x="1729998" y="1410550"/>
            <a:ext cx="2842077" cy="3000300"/>
            <a:chOff x="1729998" y="1410550"/>
            <a:chExt cx="2842077" cy="3000300"/>
          </a:xfrm>
        </p:grpSpPr>
        <p:sp>
          <p:nvSpPr>
            <p:cNvPr id="323" name="Google Shape;323;p40"/>
            <p:cNvSpPr txBox="1"/>
            <p:nvPr/>
          </p:nvSpPr>
          <p:spPr>
            <a:xfrm>
              <a:off x="1996275" y="1410550"/>
              <a:ext cx="2575800" cy="30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id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name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xpath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link text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324" name="Google Shape;324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17973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5593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2451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9309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40"/>
          <p:cNvGrpSpPr/>
          <p:nvPr/>
        </p:nvGrpSpPr>
        <p:grpSpPr>
          <a:xfrm>
            <a:off x="4815800" y="1410550"/>
            <a:ext cx="3222600" cy="2888449"/>
            <a:chOff x="4815800" y="1410550"/>
            <a:chExt cx="3222600" cy="2888449"/>
          </a:xfrm>
        </p:grpSpPr>
        <p:sp>
          <p:nvSpPr>
            <p:cNvPr id="329" name="Google Shape;329;p40"/>
            <p:cNvSpPr txBox="1"/>
            <p:nvPr/>
          </p:nvSpPr>
          <p:spPr>
            <a:xfrm>
              <a:off x="4815800" y="1410550"/>
              <a:ext cx="3222600" cy="288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partial link text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tag name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class name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css selector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pic>
          <p:nvPicPr>
            <p:cNvPr id="330" name="Google Shape;33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06598" y="17973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06598" y="25593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06598" y="32451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006598" y="39309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Instancia Web Driver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1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1790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263" y="1314450"/>
            <a:ext cx="64674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2" name="Google Shape;352;p42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Selenium Grid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2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4731212" y="368596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5775" y="1332000"/>
            <a:ext cx="5172449" cy="3341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1597350" y="4632125"/>
            <a:ext cx="256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Imagen tomada de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edureka</a:t>
            </a:r>
            <a:endParaRPr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/>
        </p:nvSpPr>
        <p:spPr>
          <a:xfrm>
            <a:off x="4232775" y="1774406"/>
            <a:ext cx="38715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" sz="4800" u="none" cap="none" strike="noStrik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1. </a:t>
            </a:r>
            <a:r>
              <a:rPr lang="es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Casos prácticos del uso de Selenium</a:t>
            </a:r>
            <a:endParaRPr b="0" i="0" sz="48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62" name="Google Shape;36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50600" y="1774406"/>
            <a:ext cx="182166" cy="18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1597350" y="465425"/>
            <a:ext cx="6975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 de publicaciones en Facebook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4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72" name="Google Shape;37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474412" y="749596"/>
            <a:ext cx="125701" cy="19995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/>
        </p:nvSpPr>
        <p:spPr>
          <a:xfrm>
            <a:off x="-672525" y="174350"/>
            <a:ext cx="71487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4"/>
          <p:cNvPicPr preferRelativeResize="0"/>
          <p:nvPr/>
        </p:nvPicPr>
        <p:blipFill rotWithShape="1">
          <a:blip r:embed="rId5">
            <a:alphaModFix/>
          </a:blip>
          <a:srcRect b="79" l="0" r="0" t="69"/>
          <a:stretch/>
        </p:blipFill>
        <p:spPr>
          <a:xfrm>
            <a:off x="1413438" y="1263200"/>
            <a:ext cx="6621924" cy="37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/>
        </p:nvSpPr>
        <p:spPr>
          <a:xfrm>
            <a:off x="1225025" y="4860725"/>
            <a:ext cx="3677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Video ejemplo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automatización en Facebook</a:t>
            </a:r>
            <a:endParaRPr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1597350" y="465425"/>
            <a:ext cx="6975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 de publicaciones en Twitter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5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85" name="Google Shape;3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941012" y="749596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575" y="1352375"/>
            <a:ext cx="6280850" cy="35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>
            <a:off x="1225025" y="4784525"/>
            <a:ext cx="36777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Video ejemplo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automatización en Twitter</a:t>
            </a:r>
            <a:endParaRPr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</a:t>
            </a: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15" name="Google Shape;115;p28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6" name="Google Shape;116;p28"/>
          <p:cNvGrpSpPr/>
          <p:nvPr/>
        </p:nvGrpSpPr>
        <p:grpSpPr>
          <a:xfrm>
            <a:off x="881997" y="1952154"/>
            <a:ext cx="2107628" cy="2107628"/>
            <a:chOff x="881997" y="1004341"/>
            <a:chExt cx="2107628" cy="2107628"/>
          </a:xfrm>
        </p:grpSpPr>
        <p:pic>
          <p:nvPicPr>
            <p:cNvPr id="117" name="Google Shape;11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1997" y="1004341"/>
              <a:ext cx="2107628" cy="2107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19350" y="1495250"/>
              <a:ext cx="632901" cy="632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28"/>
          <p:cNvSpPr txBox="1"/>
          <p:nvPr/>
        </p:nvSpPr>
        <p:spPr>
          <a:xfrm>
            <a:off x="3330625" y="1385350"/>
            <a:ext cx="50703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Hola!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Soy Carolina Gómez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700000">
            <a:off x="7703012" y="1968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28"/>
          <p:cNvGrpSpPr/>
          <p:nvPr/>
        </p:nvGrpSpPr>
        <p:grpSpPr>
          <a:xfrm>
            <a:off x="3330625" y="2491375"/>
            <a:ext cx="4621500" cy="1995900"/>
            <a:chOff x="3330625" y="2719975"/>
            <a:chExt cx="4621500" cy="1995900"/>
          </a:xfrm>
        </p:grpSpPr>
        <p:sp>
          <p:nvSpPr>
            <p:cNvPr id="122" name="Google Shape;122;p28"/>
            <p:cNvSpPr txBox="1"/>
            <p:nvPr/>
          </p:nvSpPr>
          <p:spPr>
            <a:xfrm>
              <a:off x="3330625" y="2719975"/>
              <a:ext cx="4621500" cy="16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Security Developer en Fluid Attacks</a:t>
              </a:r>
              <a:endParaRPr sz="16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 - organizadora Django Girls Colombia y Python Pereira</a:t>
              </a:r>
              <a:endParaRPr sz="16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45720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6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45720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6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@caro_gomezt		    @carogomezt		</a:t>
              </a:r>
              <a:endParaRPr sz="16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pic>
          <p:nvPicPr>
            <p:cNvPr id="123" name="Google Shape;12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30625" y="3783700"/>
              <a:ext cx="427800" cy="42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67250" y="3789750"/>
              <a:ext cx="427800" cy="415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30625" y="4278175"/>
              <a:ext cx="415700" cy="41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28"/>
            <p:cNvSpPr txBox="1"/>
            <p:nvPr/>
          </p:nvSpPr>
          <p:spPr>
            <a:xfrm>
              <a:off x="3768225" y="4278175"/>
              <a:ext cx="3966000" cy="43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https://www.linkedin.com/in/carolinagomezt/</a:t>
              </a:r>
              <a:endParaRPr/>
            </a:p>
          </p:txBody>
        </p:sp>
      </p:grpSp>
      <p:pic>
        <p:nvPicPr>
          <p:cNvPr id="127" name="Google Shape;12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0775" y="4562150"/>
            <a:ext cx="427800" cy="4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8"/>
          <p:cNvSpPr txBox="1"/>
          <p:nvPr/>
        </p:nvSpPr>
        <p:spPr>
          <a:xfrm>
            <a:off x="3810325" y="4562150"/>
            <a:ext cx="2486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cgomez@fluidattacks.com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6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1597350" y="465425"/>
            <a:ext cx="6947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Pruebas de sistemas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6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97" name="Google Shape;39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070337" y="474358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150" y="1705813"/>
            <a:ext cx="797242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1225025" y="4555925"/>
            <a:ext cx="2554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Video ejemplo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unittest</a:t>
            </a:r>
            <a:endParaRPr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>
            <a:off x="1597350" y="465425"/>
            <a:ext cx="6947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Ejemplo Selenium Grid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47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603737" y="398158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152" y="1494587"/>
            <a:ext cx="6856703" cy="78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5025" y="2788825"/>
            <a:ext cx="6838950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1225025" y="4555925"/>
            <a:ext cx="25548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Video ejemplo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7"/>
              </a:rPr>
              <a:t>selenium grid</a:t>
            </a:r>
            <a:endParaRPr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413" name="Google Shape;41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3800" y="1658750"/>
            <a:ext cx="7161400" cy="222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Software as a service con selenium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8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23" name="Google Shape;42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060937" y="550558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325" y="1492900"/>
            <a:ext cx="3601650" cy="18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125" y="2855650"/>
            <a:ext cx="3383750" cy="177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1597350" y="465425"/>
            <a:ext cx="6947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Automatizar la explotación o cierre de vulnerabilidades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9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35" name="Google Shape;43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899137" y="2457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6" name="Google Shape;436;p49"/>
          <p:cNvGrpSpPr/>
          <p:nvPr/>
        </p:nvGrpSpPr>
        <p:grpSpPr>
          <a:xfrm>
            <a:off x="1597345" y="1763250"/>
            <a:ext cx="6188455" cy="663900"/>
            <a:chOff x="1597345" y="1763250"/>
            <a:chExt cx="6188455" cy="663900"/>
          </a:xfrm>
        </p:grpSpPr>
        <p:pic>
          <p:nvPicPr>
            <p:cNvPr id="437" name="Google Shape;437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97345" y="1833103"/>
              <a:ext cx="329536" cy="524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49"/>
            <p:cNvSpPr txBox="1"/>
            <p:nvPr/>
          </p:nvSpPr>
          <p:spPr>
            <a:xfrm>
              <a:off x="2187200" y="1763250"/>
              <a:ext cx="5598600" cy="6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Falta de validación de datos</a:t>
              </a:r>
              <a:endParaRPr sz="3000"/>
            </a:p>
          </p:txBody>
        </p:sp>
      </p:grpSp>
      <p:grpSp>
        <p:nvGrpSpPr>
          <p:cNvPr id="439" name="Google Shape;439;p49"/>
          <p:cNvGrpSpPr/>
          <p:nvPr/>
        </p:nvGrpSpPr>
        <p:grpSpPr>
          <a:xfrm>
            <a:off x="2187198" y="2643125"/>
            <a:ext cx="5828877" cy="436674"/>
            <a:chOff x="2187198" y="2643125"/>
            <a:chExt cx="5828877" cy="436674"/>
          </a:xfrm>
        </p:grpSpPr>
        <p:pic>
          <p:nvPicPr>
            <p:cNvPr id="440" name="Google Shape;440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87198" y="2711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49"/>
            <p:cNvSpPr txBox="1"/>
            <p:nvPr/>
          </p:nvSpPr>
          <p:spPr>
            <a:xfrm>
              <a:off x="2417475" y="2643125"/>
              <a:ext cx="55986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Enumeración de usuarios</a:t>
              </a:r>
              <a:endParaRPr sz="2400"/>
            </a:p>
          </p:txBody>
        </p:sp>
      </p:grpSp>
      <p:grpSp>
        <p:nvGrpSpPr>
          <p:cNvPr id="442" name="Google Shape;442;p49"/>
          <p:cNvGrpSpPr/>
          <p:nvPr/>
        </p:nvGrpSpPr>
        <p:grpSpPr>
          <a:xfrm>
            <a:off x="2187210" y="3202375"/>
            <a:ext cx="5828877" cy="436674"/>
            <a:chOff x="2187210" y="3202375"/>
            <a:chExt cx="5828877" cy="436674"/>
          </a:xfrm>
        </p:grpSpPr>
        <p:pic>
          <p:nvPicPr>
            <p:cNvPr id="443" name="Google Shape;443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87210" y="327099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49"/>
            <p:cNvSpPr txBox="1"/>
            <p:nvPr/>
          </p:nvSpPr>
          <p:spPr>
            <a:xfrm>
              <a:off x="2417488" y="3202375"/>
              <a:ext cx="55986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Denegación de servicio</a:t>
              </a:r>
              <a:endParaRPr sz="2400"/>
            </a:p>
          </p:txBody>
        </p:sp>
      </p:grpSp>
      <p:grpSp>
        <p:nvGrpSpPr>
          <p:cNvPr id="445" name="Google Shape;445;p49"/>
          <p:cNvGrpSpPr/>
          <p:nvPr/>
        </p:nvGrpSpPr>
        <p:grpSpPr>
          <a:xfrm>
            <a:off x="2187210" y="3735775"/>
            <a:ext cx="5828877" cy="436674"/>
            <a:chOff x="2187210" y="3202375"/>
            <a:chExt cx="5828877" cy="436674"/>
          </a:xfrm>
        </p:grpSpPr>
        <p:pic>
          <p:nvPicPr>
            <p:cNvPr id="446" name="Google Shape;446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87210" y="327099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49"/>
            <p:cNvSpPr txBox="1"/>
            <p:nvPr/>
          </p:nvSpPr>
          <p:spPr>
            <a:xfrm>
              <a:off x="2417488" y="3202375"/>
              <a:ext cx="55986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Cross-site scripting (XSS)</a:t>
              </a:r>
              <a:endParaRPr sz="2400"/>
            </a:p>
          </p:txBody>
        </p:sp>
      </p:grpSp>
      <p:grpSp>
        <p:nvGrpSpPr>
          <p:cNvPr id="448" name="Google Shape;448;p49"/>
          <p:cNvGrpSpPr/>
          <p:nvPr/>
        </p:nvGrpSpPr>
        <p:grpSpPr>
          <a:xfrm>
            <a:off x="2187210" y="4269175"/>
            <a:ext cx="5828877" cy="436674"/>
            <a:chOff x="2187210" y="3202375"/>
            <a:chExt cx="5828877" cy="436674"/>
          </a:xfrm>
        </p:grpSpPr>
        <p:pic>
          <p:nvPicPr>
            <p:cNvPr id="449" name="Google Shape;449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87210" y="327099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49"/>
            <p:cNvSpPr txBox="1"/>
            <p:nvPr/>
          </p:nvSpPr>
          <p:spPr>
            <a:xfrm>
              <a:off x="2417488" y="3202375"/>
              <a:ext cx="55986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4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Inyección SQL</a:t>
              </a:r>
              <a:endParaRPr sz="24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Ventajas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0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60" name="Google Shape;4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060937" y="5505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50"/>
          <p:cNvGrpSpPr/>
          <p:nvPr/>
        </p:nvGrpSpPr>
        <p:grpSpPr>
          <a:xfrm>
            <a:off x="1729998" y="1613925"/>
            <a:ext cx="6590877" cy="774600"/>
            <a:chOff x="1729998" y="1994925"/>
            <a:chExt cx="6590877" cy="774600"/>
          </a:xfrm>
        </p:grpSpPr>
        <p:sp>
          <p:nvSpPr>
            <p:cNvPr id="462" name="Google Shape;462;p50"/>
            <p:cNvSpPr txBox="1"/>
            <p:nvPr/>
          </p:nvSpPr>
          <p:spPr>
            <a:xfrm>
              <a:off x="1996275" y="1994925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Soporta múltiples sistemas operativos y navegadores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463" name="Google Shape;463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330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50"/>
          <p:cNvGrpSpPr/>
          <p:nvPr/>
        </p:nvGrpSpPr>
        <p:grpSpPr>
          <a:xfrm>
            <a:off x="1729998" y="2698800"/>
            <a:ext cx="6590877" cy="774600"/>
            <a:chOff x="1729998" y="2698800"/>
            <a:chExt cx="6590877" cy="774600"/>
          </a:xfrm>
        </p:grpSpPr>
        <p:pic>
          <p:nvPicPr>
            <p:cNvPr id="465" name="Google Shape;465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092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p50"/>
            <p:cNvSpPr txBox="1"/>
            <p:nvPr/>
          </p:nvSpPr>
          <p:spPr>
            <a:xfrm>
              <a:off x="1996275" y="2698800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Soporta pruebas en paralelo</a:t>
              </a:r>
              <a:endParaRPr sz="3000">
                <a:solidFill>
                  <a:schemeClr val="dk1"/>
                </a:solidFill>
              </a:endParaRPr>
            </a:p>
          </p:txBody>
        </p:sp>
      </p:grpSp>
      <p:grpSp>
        <p:nvGrpSpPr>
          <p:cNvPr id="467" name="Google Shape;467;p50"/>
          <p:cNvGrpSpPr/>
          <p:nvPr/>
        </p:nvGrpSpPr>
        <p:grpSpPr>
          <a:xfrm>
            <a:off x="1729998" y="3518925"/>
            <a:ext cx="6590877" cy="774600"/>
            <a:chOff x="1729998" y="1994925"/>
            <a:chExt cx="6590877" cy="774600"/>
          </a:xfrm>
        </p:grpSpPr>
        <p:sp>
          <p:nvSpPr>
            <p:cNvPr id="468" name="Google Shape;468;p50"/>
            <p:cNvSpPr txBox="1"/>
            <p:nvPr/>
          </p:nvSpPr>
          <p:spPr>
            <a:xfrm>
              <a:off x="1996275" y="1994925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Es gratuito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469" name="Google Shape;469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330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Desventajas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51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79" name="Google Shape;47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4241537" y="7029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51"/>
          <p:cNvGrpSpPr/>
          <p:nvPr/>
        </p:nvGrpSpPr>
        <p:grpSpPr>
          <a:xfrm>
            <a:off x="1729998" y="1461525"/>
            <a:ext cx="6590877" cy="774600"/>
            <a:chOff x="1729998" y="1994925"/>
            <a:chExt cx="6590877" cy="774600"/>
          </a:xfrm>
        </p:grpSpPr>
        <p:sp>
          <p:nvSpPr>
            <p:cNvPr id="481" name="Google Shape;481;p51"/>
            <p:cNvSpPr txBox="1"/>
            <p:nvPr/>
          </p:nvSpPr>
          <p:spPr>
            <a:xfrm>
              <a:off x="1996275" y="1994925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Puede ser lento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482" name="Google Shape;482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330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3" name="Google Shape;483;p51"/>
          <p:cNvGrpSpPr/>
          <p:nvPr/>
        </p:nvGrpSpPr>
        <p:grpSpPr>
          <a:xfrm>
            <a:off x="1729998" y="2317800"/>
            <a:ext cx="6590877" cy="774600"/>
            <a:chOff x="1729998" y="2698800"/>
            <a:chExt cx="6590877" cy="774600"/>
          </a:xfrm>
        </p:grpSpPr>
        <p:pic>
          <p:nvPicPr>
            <p:cNvPr id="484" name="Google Shape;484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092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51"/>
            <p:cNvSpPr txBox="1"/>
            <p:nvPr/>
          </p:nvSpPr>
          <p:spPr>
            <a:xfrm>
              <a:off x="1996275" y="2698800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No genera informes </a:t>
              </a: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automáticos</a:t>
              </a:r>
              <a:endParaRPr sz="3000">
                <a:solidFill>
                  <a:schemeClr val="dk1"/>
                </a:solidFill>
              </a:endParaRPr>
            </a:p>
          </p:txBody>
        </p:sp>
      </p:grpSp>
      <p:grpSp>
        <p:nvGrpSpPr>
          <p:cNvPr id="486" name="Google Shape;486;p51"/>
          <p:cNvGrpSpPr/>
          <p:nvPr/>
        </p:nvGrpSpPr>
        <p:grpSpPr>
          <a:xfrm>
            <a:off x="1729998" y="3156000"/>
            <a:ext cx="6590877" cy="774600"/>
            <a:chOff x="1729998" y="2698800"/>
            <a:chExt cx="6590877" cy="774600"/>
          </a:xfrm>
        </p:grpSpPr>
        <p:pic>
          <p:nvPicPr>
            <p:cNvPr id="487" name="Google Shape;487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092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51"/>
            <p:cNvSpPr txBox="1"/>
            <p:nvPr/>
          </p:nvSpPr>
          <p:spPr>
            <a:xfrm>
              <a:off x="1996275" y="2698800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Sólo se pueden probar aplicaciones web</a:t>
              </a:r>
              <a:endParaRPr sz="30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150" y="4236994"/>
            <a:ext cx="1223457" cy="49405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2"/>
          <p:cNvSpPr txBox="1"/>
          <p:nvPr/>
        </p:nvSpPr>
        <p:spPr>
          <a:xfrm>
            <a:off x="4077900" y="1549700"/>
            <a:ext cx="44127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¡Gracias!</a:t>
            </a:r>
            <a:endParaRPr b="1" sz="6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¿Alguna Pregunta?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52"/>
          <p:cNvSpPr/>
          <p:nvPr/>
        </p:nvSpPr>
        <p:spPr>
          <a:xfrm>
            <a:off x="1066795" y="1509427"/>
            <a:ext cx="1681779" cy="713269"/>
          </a:xfrm>
          <a:custGeom>
            <a:rect b="b" l="l" r="r" t="t"/>
            <a:pathLst>
              <a:path extrusionOk="0" h="7914" w="18660">
                <a:moveTo>
                  <a:pt x="391" y="1"/>
                </a:moveTo>
                <a:lnTo>
                  <a:pt x="293" y="50"/>
                </a:lnTo>
                <a:lnTo>
                  <a:pt x="220" y="74"/>
                </a:lnTo>
                <a:lnTo>
                  <a:pt x="147" y="147"/>
                </a:lnTo>
                <a:lnTo>
                  <a:pt x="74" y="221"/>
                </a:lnTo>
                <a:lnTo>
                  <a:pt x="49" y="294"/>
                </a:lnTo>
                <a:lnTo>
                  <a:pt x="0" y="392"/>
                </a:lnTo>
                <a:lnTo>
                  <a:pt x="0" y="489"/>
                </a:lnTo>
                <a:lnTo>
                  <a:pt x="0" y="1173"/>
                </a:lnTo>
                <a:lnTo>
                  <a:pt x="9330" y="7914"/>
                </a:lnTo>
                <a:lnTo>
                  <a:pt x="18659" y="1173"/>
                </a:lnTo>
                <a:lnTo>
                  <a:pt x="18659" y="489"/>
                </a:lnTo>
                <a:lnTo>
                  <a:pt x="18659" y="392"/>
                </a:lnTo>
                <a:lnTo>
                  <a:pt x="18611" y="294"/>
                </a:lnTo>
                <a:lnTo>
                  <a:pt x="18586" y="221"/>
                </a:lnTo>
                <a:lnTo>
                  <a:pt x="18513" y="147"/>
                </a:lnTo>
                <a:lnTo>
                  <a:pt x="18440" y="74"/>
                </a:lnTo>
                <a:lnTo>
                  <a:pt x="18366" y="50"/>
                </a:lnTo>
                <a:lnTo>
                  <a:pt x="182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2"/>
          <p:cNvSpPr/>
          <p:nvPr/>
        </p:nvSpPr>
        <p:spPr>
          <a:xfrm>
            <a:off x="1066795" y="1667961"/>
            <a:ext cx="1681779" cy="1021415"/>
          </a:xfrm>
          <a:custGeom>
            <a:rect b="b" l="l" r="r" t="t"/>
            <a:pathLst>
              <a:path extrusionOk="0" h="11333" w="18660">
                <a:moveTo>
                  <a:pt x="0" y="0"/>
                </a:moveTo>
                <a:lnTo>
                  <a:pt x="0" y="10844"/>
                </a:lnTo>
                <a:lnTo>
                  <a:pt x="0" y="10917"/>
                </a:lnTo>
                <a:lnTo>
                  <a:pt x="5129" y="7230"/>
                </a:lnTo>
                <a:lnTo>
                  <a:pt x="5227" y="7181"/>
                </a:lnTo>
                <a:lnTo>
                  <a:pt x="5325" y="7181"/>
                </a:lnTo>
                <a:lnTo>
                  <a:pt x="5398" y="7205"/>
                </a:lnTo>
                <a:lnTo>
                  <a:pt x="5471" y="7278"/>
                </a:lnTo>
                <a:lnTo>
                  <a:pt x="5520" y="7376"/>
                </a:lnTo>
                <a:lnTo>
                  <a:pt x="5520" y="7474"/>
                </a:lnTo>
                <a:lnTo>
                  <a:pt x="5471" y="7547"/>
                </a:lnTo>
                <a:lnTo>
                  <a:pt x="5422" y="7620"/>
                </a:lnTo>
                <a:lnTo>
                  <a:pt x="318" y="11308"/>
                </a:lnTo>
                <a:lnTo>
                  <a:pt x="415" y="11333"/>
                </a:lnTo>
                <a:lnTo>
                  <a:pt x="18244" y="11333"/>
                </a:lnTo>
                <a:lnTo>
                  <a:pt x="18342" y="11308"/>
                </a:lnTo>
                <a:lnTo>
                  <a:pt x="13238" y="7620"/>
                </a:lnTo>
                <a:lnTo>
                  <a:pt x="13189" y="7547"/>
                </a:lnTo>
                <a:lnTo>
                  <a:pt x="13140" y="7474"/>
                </a:lnTo>
                <a:lnTo>
                  <a:pt x="13140" y="7376"/>
                </a:lnTo>
                <a:lnTo>
                  <a:pt x="13189" y="7278"/>
                </a:lnTo>
                <a:lnTo>
                  <a:pt x="13262" y="7205"/>
                </a:lnTo>
                <a:lnTo>
                  <a:pt x="13335" y="7181"/>
                </a:lnTo>
                <a:lnTo>
                  <a:pt x="13433" y="7181"/>
                </a:lnTo>
                <a:lnTo>
                  <a:pt x="13531" y="7230"/>
                </a:lnTo>
                <a:lnTo>
                  <a:pt x="18659" y="10917"/>
                </a:lnTo>
                <a:lnTo>
                  <a:pt x="18659" y="10844"/>
                </a:lnTo>
                <a:lnTo>
                  <a:pt x="18659" y="0"/>
                </a:lnTo>
                <a:lnTo>
                  <a:pt x="9476" y="6643"/>
                </a:lnTo>
                <a:lnTo>
                  <a:pt x="9403" y="6692"/>
                </a:lnTo>
                <a:lnTo>
                  <a:pt x="9257" y="6692"/>
                </a:lnTo>
                <a:lnTo>
                  <a:pt x="9183" y="664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2"/>
          <p:cNvSpPr/>
          <p:nvPr/>
        </p:nvSpPr>
        <p:spPr>
          <a:xfrm>
            <a:off x="2062875" y="2378300"/>
            <a:ext cx="1274938" cy="115980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834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2"/>
          <p:cNvSpPr txBox="1"/>
          <p:nvPr/>
        </p:nvSpPr>
        <p:spPr>
          <a:xfrm>
            <a:off x="572875" y="4236975"/>
            <a:ext cx="5909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D9D9D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https://github.com/carogomezt/automation-with-selenium</a:t>
            </a:r>
            <a:endParaRPr sz="1800">
              <a:solidFill>
                <a:srgbClr val="D9D9D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B2B2B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3"/>
          <p:cNvPicPr preferRelativeResize="0"/>
          <p:nvPr/>
        </p:nvPicPr>
        <p:blipFill rotWithShape="1">
          <a:blip r:embed="rId3">
            <a:alphaModFix/>
          </a:blip>
          <a:srcRect b="17938" l="0" r="0" t="0"/>
          <a:stretch/>
        </p:blipFill>
        <p:spPr>
          <a:xfrm>
            <a:off x="3446425" y="2198725"/>
            <a:ext cx="2251150" cy="7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11" name="Google Shape;511;p54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¿E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l entorno de ejecución siempre requiere java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54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513" name="Google Shape;51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060937" y="5505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54"/>
          <p:cNvGrpSpPr/>
          <p:nvPr/>
        </p:nvGrpSpPr>
        <p:grpSpPr>
          <a:xfrm>
            <a:off x="1729998" y="2147325"/>
            <a:ext cx="6590877" cy="774600"/>
            <a:chOff x="1729998" y="1994925"/>
            <a:chExt cx="6590877" cy="774600"/>
          </a:xfrm>
        </p:grpSpPr>
        <p:sp>
          <p:nvSpPr>
            <p:cNvPr id="515" name="Google Shape;515;p54"/>
            <p:cNvSpPr txBox="1"/>
            <p:nvPr/>
          </p:nvSpPr>
          <p:spPr>
            <a:xfrm>
              <a:off x="1996275" y="1994925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Utilizando solo web driver no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516" name="Google Shape;516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330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" name="Google Shape;517;p54"/>
          <p:cNvGrpSpPr/>
          <p:nvPr/>
        </p:nvGrpSpPr>
        <p:grpSpPr>
          <a:xfrm>
            <a:off x="1729998" y="2775000"/>
            <a:ext cx="6590877" cy="774600"/>
            <a:chOff x="1729998" y="2698800"/>
            <a:chExt cx="6590877" cy="774600"/>
          </a:xfrm>
        </p:grpSpPr>
        <p:pic>
          <p:nvPicPr>
            <p:cNvPr id="518" name="Google Shape;51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092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54"/>
            <p:cNvSpPr txBox="1"/>
            <p:nvPr/>
          </p:nvSpPr>
          <p:spPr>
            <a:xfrm>
              <a:off x="1996275" y="2698800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Con selenium grid es necesario java para ejecutar el servidor</a:t>
              </a:r>
              <a:endParaRPr sz="3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5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27" name="Google Shape;527;p55"/>
          <p:cNvSpPr txBox="1"/>
          <p:nvPr/>
        </p:nvSpPr>
        <p:spPr>
          <a:xfrm>
            <a:off x="1597350" y="465425"/>
            <a:ext cx="69471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¿Podemos automatizar navegadores en dispositivos 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móviles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55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529" name="Google Shape;52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679937" y="550558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513" y="1896800"/>
            <a:ext cx="2818976" cy="281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675" y="2132650"/>
            <a:ext cx="166687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9"/>
          <p:cNvSpPr txBox="1"/>
          <p:nvPr/>
        </p:nvSpPr>
        <p:spPr>
          <a:xfrm>
            <a:off x="4251675" y="2132650"/>
            <a:ext cx="3854100" cy="20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Propósito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Encontrar</a:t>
            </a:r>
            <a:r>
              <a:rPr lang="es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s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Todas</a:t>
            </a:r>
            <a:r>
              <a:rPr lang="es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s" sz="18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las Vulnerabilidades y</a:t>
            </a:r>
            <a:r>
              <a:rPr lang="es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s" sz="1800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Reportarlas lo</a:t>
            </a:r>
            <a:r>
              <a:rPr lang="es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s" sz="1800">
                <a:solidFill>
                  <a:srgbClr val="3E3E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Antes Posible</a:t>
            </a:r>
            <a:endParaRPr b="1" sz="1800">
              <a:solidFill>
                <a:srgbClr val="3E3E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8" name="Google Shape;538;p56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¿S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e puede ejecutar selenium en un ambiente sin interfaz gráfica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6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540" name="Google Shape;54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899137" y="3219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1" name="Google Shape;541;p56"/>
          <p:cNvGrpSpPr/>
          <p:nvPr/>
        </p:nvGrpSpPr>
        <p:grpSpPr>
          <a:xfrm>
            <a:off x="1718513" y="1942050"/>
            <a:ext cx="6358625" cy="2773725"/>
            <a:chOff x="1718513" y="1942050"/>
            <a:chExt cx="6358625" cy="2773725"/>
          </a:xfrm>
        </p:grpSpPr>
        <p:pic>
          <p:nvPicPr>
            <p:cNvPr id="542" name="Google Shape;542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8513" y="1942050"/>
              <a:ext cx="6358625" cy="277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56"/>
            <p:cNvSpPr/>
            <p:nvPr/>
          </p:nvSpPr>
          <p:spPr>
            <a:xfrm>
              <a:off x="2497425" y="3889000"/>
              <a:ext cx="3312000" cy="230400"/>
            </a:xfrm>
            <a:prstGeom prst="rect">
              <a:avLst/>
            </a:prstGeom>
            <a:noFill/>
            <a:ln cap="flat" cmpd="sng" w="28575">
              <a:solidFill>
                <a:srgbClr val="F834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1" name="Google Shape;551;p57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Qué</a:t>
            </a: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 otras opciones existen en el mercado?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57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553" name="Google Shape;55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7899137" y="321958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288" y="1565925"/>
            <a:ext cx="7575214" cy="32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7"/>
          <p:cNvSpPr txBox="1"/>
          <p:nvPr/>
        </p:nvSpPr>
        <p:spPr>
          <a:xfrm>
            <a:off x="639800" y="4480625"/>
            <a:ext cx="4227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https://idatalabs.com/tech/products/selenium</a:t>
            </a:r>
            <a:r>
              <a:rPr lang="es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Caso Fluid Attacks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30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5613137" y="7791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30"/>
          <p:cNvGrpSpPr/>
          <p:nvPr/>
        </p:nvGrpSpPr>
        <p:grpSpPr>
          <a:xfrm>
            <a:off x="1729998" y="1537725"/>
            <a:ext cx="6590877" cy="774600"/>
            <a:chOff x="1729998" y="1994925"/>
            <a:chExt cx="6590877" cy="774600"/>
          </a:xfrm>
        </p:grpSpPr>
        <p:sp>
          <p:nvSpPr>
            <p:cNvPr id="150" name="Google Shape;150;p30"/>
            <p:cNvSpPr txBox="1"/>
            <p:nvPr/>
          </p:nvSpPr>
          <p:spPr>
            <a:xfrm>
              <a:off x="1996275" y="1994925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Pruebas de </a:t>
              </a: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regresión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151" name="Google Shape;151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330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30"/>
          <p:cNvGrpSpPr/>
          <p:nvPr/>
        </p:nvGrpSpPr>
        <p:grpSpPr>
          <a:xfrm>
            <a:off x="1729998" y="2317800"/>
            <a:ext cx="6443877" cy="774600"/>
            <a:chOff x="1729998" y="2775000"/>
            <a:chExt cx="6443877" cy="774600"/>
          </a:xfrm>
        </p:grpSpPr>
        <p:pic>
          <p:nvPicPr>
            <p:cNvPr id="153" name="Google Shape;153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092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30"/>
            <p:cNvSpPr txBox="1"/>
            <p:nvPr/>
          </p:nvSpPr>
          <p:spPr>
            <a:xfrm>
              <a:off x="1996275" y="2775000"/>
              <a:ext cx="6177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Generación de llaves de acceso</a:t>
              </a:r>
              <a:endParaRPr sz="3000">
                <a:solidFill>
                  <a:schemeClr val="dk1"/>
                </a:solidFill>
              </a:endParaRPr>
            </a:p>
          </p:txBody>
        </p:sp>
      </p:grpSp>
      <p:grpSp>
        <p:nvGrpSpPr>
          <p:cNvPr id="155" name="Google Shape;155;p30"/>
          <p:cNvGrpSpPr/>
          <p:nvPr/>
        </p:nvGrpSpPr>
        <p:grpSpPr>
          <a:xfrm>
            <a:off x="1729998" y="3079225"/>
            <a:ext cx="6148277" cy="852300"/>
            <a:chOff x="1729998" y="3460225"/>
            <a:chExt cx="6148277" cy="852300"/>
          </a:xfrm>
        </p:grpSpPr>
        <p:pic>
          <p:nvPicPr>
            <p:cNvPr id="156" name="Google Shape;15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7785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30"/>
            <p:cNvSpPr txBox="1"/>
            <p:nvPr/>
          </p:nvSpPr>
          <p:spPr>
            <a:xfrm>
              <a:off x="2025575" y="3460225"/>
              <a:ext cx="5852700" cy="85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Validación de ambientes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1597350" y="465425"/>
            <a:ext cx="69471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¿Cuándo automatizar?</a:t>
            </a:r>
            <a:endParaRPr b="1" sz="3200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1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6527537" y="702958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31"/>
          <p:cNvGrpSpPr/>
          <p:nvPr/>
        </p:nvGrpSpPr>
        <p:grpSpPr>
          <a:xfrm>
            <a:off x="1729998" y="1537725"/>
            <a:ext cx="6590877" cy="774600"/>
            <a:chOff x="1729998" y="1994925"/>
            <a:chExt cx="6590877" cy="774600"/>
          </a:xfrm>
        </p:grpSpPr>
        <p:sp>
          <p:nvSpPr>
            <p:cNvPr id="169" name="Google Shape;169;p31"/>
            <p:cNvSpPr txBox="1"/>
            <p:nvPr/>
          </p:nvSpPr>
          <p:spPr>
            <a:xfrm>
              <a:off x="1996275" y="1994925"/>
              <a:ext cx="63246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Pruebas de regresión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  <p:pic>
          <p:nvPicPr>
            <p:cNvPr id="170" name="Google Shape;170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2330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31"/>
          <p:cNvGrpSpPr/>
          <p:nvPr/>
        </p:nvGrpSpPr>
        <p:grpSpPr>
          <a:xfrm>
            <a:off x="1729998" y="2165400"/>
            <a:ext cx="5959377" cy="774600"/>
            <a:chOff x="1729998" y="2698800"/>
            <a:chExt cx="5959377" cy="774600"/>
          </a:xfrm>
        </p:grpSpPr>
        <p:pic>
          <p:nvPicPr>
            <p:cNvPr id="172" name="Google Shape;172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0927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31"/>
            <p:cNvSpPr txBox="1"/>
            <p:nvPr/>
          </p:nvSpPr>
          <p:spPr>
            <a:xfrm>
              <a:off x="1996275" y="2698800"/>
              <a:ext cx="5693100" cy="7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Tareas repetitivas en un navegador</a:t>
              </a:r>
              <a:endParaRPr sz="3000">
                <a:solidFill>
                  <a:schemeClr val="dk1"/>
                </a:solidFill>
              </a:endParaRPr>
            </a:p>
          </p:txBody>
        </p:sp>
      </p:grpSp>
      <p:grpSp>
        <p:nvGrpSpPr>
          <p:cNvPr id="174" name="Google Shape;174;p31"/>
          <p:cNvGrpSpPr/>
          <p:nvPr/>
        </p:nvGrpSpPr>
        <p:grpSpPr>
          <a:xfrm>
            <a:off x="1729998" y="2940000"/>
            <a:ext cx="6118977" cy="1202400"/>
            <a:chOff x="1729998" y="3473400"/>
            <a:chExt cx="6118977" cy="1202400"/>
          </a:xfrm>
        </p:grpSpPr>
        <p:pic>
          <p:nvPicPr>
            <p:cNvPr id="175" name="Google Shape;175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29998" y="3778549"/>
              <a:ext cx="230275" cy="3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31"/>
            <p:cNvSpPr txBox="1"/>
            <p:nvPr/>
          </p:nvSpPr>
          <p:spPr>
            <a:xfrm>
              <a:off x="1996275" y="3473400"/>
              <a:ext cx="5852700" cy="12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s" sz="3000">
                  <a:solidFill>
                    <a:srgbClr val="3E4349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Validaciones de muchos campos de entrada</a:t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3E4349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¿Qué es Selenium?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2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57218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32"/>
          <p:cNvGrpSpPr/>
          <p:nvPr/>
        </p:nvGrpSpPr>
        <p:grpSpPr>
          <a:xfrm>
            <a:off x="1474800" y="1572400"/>
            <a:ext cx="7032325" cy="2508600"/>
            <a:chOff x="1474800" y="1572400"/>
            <a:chExt cx="7032325" cy="2508600"/>
          </a:xfrm>
        </p:grpSpPr>
        <p:sp>
          <p:nvSpPr>
            <p:cNvPr id="188" name="Google Shape;188;p32"/>
            <p:cNvSpPr txBox="1"/>
            <p:nvPr/>
          </p:nvSpPr>
          <p:spPr>
            <a:xfrm>
              <a:off x="5277925" y="1572400"/>
              <a:ext cx="3229200" cy="250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30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Herramienta open source para la automatización de tareas en un navegador.</a:t>
              </a:r>
              <a:endParaRPr b="0" i="0" sz="30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pic>
          <p:nvPicPr>
            <p:cNvPr id="189" name="Google Shape;189;p32"/>
            <p:cNvPicPr preferRelativeResize="0"/>
            <p:nvPr/>
          </p:nvPicPr>
          <p:blipFill rotWithShape="1">
            <a:blip r:embed="rId5">
              <a:alphaModFix/>
            </a:blip>
            <a:srcRect b="16585" l="16111" r="12121" t="17390"/>
            <a:stretch/>
          </p:blipFill>
          <p:spPr>
            <a:xfrm>
              <a:off x="1474800" y="2119650"/>
              <a:ext cx="3630601" cy="14315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32"/>
          <p:cNvSpPr txBox="1"/>
          <p:nvPr/>
        </p:nvSpPr>
        <p:spPr>
          <a:xfrm>
            <a:off x="1597350" y="4632125"/>
            <a:ext cx="256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Imagen tomada de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hackernoon</a:t>
            </a:r>
            <a:endParaRPr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8" name="Google Shape;198;p33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Historia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3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33596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33"/>
          <p:cNvGrpSpPr/>
          <p:nvPr/>
        </p:nvGrpSpPr>
        <p:grpSpPr>
          <a:xfrm>
            <a:off x="3413225" y="1142322"/>
            <a:ext cx="2493600" cy="3319803"/>
            <a:chOff x="3413225" y="1142322"/>
            <a:chExt cx="2493600" cy="3319803"/>
          </a:xfrm>
        </p:grpSpPr>
        <p:sp>
          <p:nvSpPr>
            <p:cNvPr id="202" name="Google Shape;202;p33"/>
            <p:cNvSpPr txBox="1"/>
            <p:nvPr/>
          </p:nvSpPr>
          <p:spPr>
            <a:xfrm>
              <a:off x="3413225" y="3839625"/>
              <a:ext cx="24936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3000">
                  <a:solidFill>
                    <a:srgbClr val="3E3E3F"/>
                  </a:solidFill>
                  <a:latin typeface="Source Sans Pro Light"/>
                  <a:ea typeface="Source Sans Pro Light"/>
                  <a:cs typeface="Source Sans Pro Light"/>
                  <a:sym typeface="Source Sans Pro Light"/>
                </a:rPr>
                <a:t>Jason Huggins</a:t>
              </a:r>
              <a:endParaRPr b="0" i="0" sz="3000" u="none" cap="none" strike="noStrike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pic>
          <p:nvPicPr>
            <p:cNvPr id="203" name="Google Shape;20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6400" y="1142322"/>
              <a:ext cx="1907250" cy="25429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33"/>
          <p:cNvSpPr txBox="1"/>
          <p:nvPr/>
        </p:nvSpPr>
        <p:spPr>
          <a:xfrm>
            <a:off x="1597350" y="4616425"/>
            <a:ext cx="2493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E3E3F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Imagen tomada de </a:t>
            </a:r>
            <a:r>
              <a:rPr lang="es" u="sng">
                <a:solidFill>
                  <a:schemeClr val="hlink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  <a:hlinkClick r:id="rId6"/>
              </a:rPr>
              <a:t>flourishconf</a:t>
            </a:r>
            <a:endParaRPr b="0" i="0" u="none" cap="none" strike="noStrike">
              <a:solidFill>
                <a:srgbClr val="3E3E3F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Herramientas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4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45788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4"/>
          <p:cNvGrpSpPr/>
          <p:nvPr/>
        </p:nvGrpSpPr>
        <p:grpSpPr>
          <a:xfrm>
            <a:off x="1575938" y="1972023"/>
            <a:ext cx="1521621" cy="1340700"/>
            <a:chOff x="2027775" y="1959573"/>
            <a:chExt cx="1521621" cy="1340700"/>
          </a:xfrm>
        </p:grpSpPr>
        <p:sp>
          <p:nvSpPr>
            <p:cNvPr id="216" name="Google Shape;216;p34"/>
            <p:cNvSpPr/>
            <p:nvPr/>
          </p:nvSpPr>
          <p:spPr>
            <a:xfrm>
              <a:off x="2027796" y="1959573"/>
              <a:ext cx="1521600" cy="1340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66666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17" name="Google Shape;217;p34"/>
            <p:cNvSpPr txBox="1"/>
            <p:nvPr/>
          </p:nvSpPr>
          <p:spPr>
            <a:xfrm>
              <a:off x="2027775" y="2171550"/>
              <a:ext cx="15216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Selenium</a:t>
              </a:r>
              <a:endParaRPr b="1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IDE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18" name="Google Shape;218;p34"/>
          <p:cNvGrpSpPr/>
          <p:nvPr/>
        </p:nvGrpSpPr>
        <p:grpSpPr>
          <a:xfrm>
            <a:off x="3811200" y="1972023"/>
            <a:ext cx="1521609" cy="1340700"/>
            <a:chOff x="2027788" y="1959573"/>
            <a:chExt cx="1521609" cy="1340700"/>
          </a:xfrm>
        </p:grpSpPr>
        <p:sp>
          <p:nvSpPr>
            <p:cNvPr id="219" name="Google Shape;219;p34"/>
            <p:cNvSpPr/>
            <p:nvPr/>
          </p:nvSpPr>
          <p:spPr>
            <a:xfrm>
              <a:off x="2027796" y="1959573"/>
              <a:ext cx="1521600" cy="1340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66666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20" name="Google Shape;220;p34"/>
            <p:cNvSpPr txBox="1"/>
            <p:nvPr/>
          </p:nvSpPr>
          <p:spPr>
            <a:xfrm>
              <a:off x="2027788" y="1959575"/>
              <a:ext cx="15216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Selenium</a:t>
              </a:r>
              <a:endParaRPr b="1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Web Driver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221" name="Google Shape;221;p34"/>
          <p:cNvGrpSpPr/>
          <p:nvPr/>
        </p:nvGrpSpPr>
        <p:grpSpPr>
          <a:xfrm>
            <a:off x="6042488" y="1972023"/>
            <a:ext cx="1521621" cy="1340700"/>
            <a:chOff x="2027775" y="1959573"/>
            <a:chExt cx="1521621" cy="1340700"/>
          </a:xfrm>
        </p:grpSpPr>
        <p:sp>
          <p:nvSpPr>
            <p:cNvPr id="222" name="Google Shape;222;p34"/>
            <p:cNvSpPr/>
            <p:nvPr/>
          </p:nvSpPr>
          <p:spPr>
            <a:xfrm>
              <a:off x="2027796" y="1959573"/>
              <a:ext cx="1521600" cy="13407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  <a:effectLst>
              <a:outerShdw blurRad="34290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b="0" i="0" sz="1500" u="none" cap="none" strike="noStrike">
                <a:solidFill>
                  <a:srgbClr val="66666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endParaRPr>
            </a:p>
          </p:txBody>
        </p:sp>
        <p:sp>
          <p:nvSpPr>
            <p:cNvPr id="223" name="Google Shape;223;p34"/>
            <p:cNvSpPr txBox="1"/>
            <p:nvPr/>
          </p:nvSpPr>
          <p:spPr>
            <a:xfrm>
              <a:off x="2027775" y="2171550"/>
              <a:ext cx="15216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Selenium</a:t>
              </a:r>
              <a:endParaRPr b="1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2400">
                  <a:solidFill>
                    <a:srgbClr val="FFFFF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Grid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-76200" y="4715775"/>
            <a:ext cx="636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s" sz="1100" u="none" cap="none" strike="noStrike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‹#›</a:t>
            </a:fld>
            <a:endParaRPr b="0" i="0" sz="1100" u="none" cap="none" strike="noStrike">
              <a:solidFill>
                <a:srgbClr val="43434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1597350" y="465425"/>
            <a:ext cx="5949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E3E3F"/>
                </a:solidFill>
                <a:latin typeface="Montserrat"/>
                <a:ea typeface="Montserrat"/>
                <a:cs typeface="Montserrat"/>
                <a:sym typeface="Montserrat"/>
              </a:rPr>
              <a:t>Selenium IDE</a:t>
            </a:r>
            <a:endParaRPr b="1" i="0" sz="3200" u="none" cap="none" strike="noStrike">
              <a:solidFill>
                <a:srgbClr val="3E3E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5"/>
          <p:cNvSpPr txBox="1"/>
          <p:nvPr>
            <p:ph idx="4294967295" type="subTitle"/>
          </p:nvPr>
        </p:nvSpPr>
        <p:spPr>
          <a:xfrm rot="-5400000">
            <a:off x="-1816550" y="2274575"/>
            <a:ext cx="41667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Calibri"/>
              <a:buNone/>
            </a:pPr>
            <a:r>
              <a:rPr lang="e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AUTOMATIZACIÓN DE TAREAS CON SELENIUM</a:t>
            </a:r>
            <a:endParaRPr b="0" i="0" sz="1200" u="none" cap="none" strike="noStrike">
              <a:solidFill>
                <a:srgbClr val="434343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700000">
            <a:off x="4578812" y="444796"/>
            <a:ext cx="125701" cy="199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4350" y="1270600"/>
            <a:ext cx="5512298" cy="344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encill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